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mp3" ContentType="audio/unknown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61" r:id="rId4"/>
    <p:sldId id="258" r:id="rId5"/>
    <p:sldId id="260" r:id="rId6"/>
    <p:sldId id="259" r:id="rId7"/>
    <p:sldId id="262" r:id="rId8"/>
    <p:sldId id="270" r:id="rId9"/>
    <p:sldId id="263" r:id="rId10"/>
    <p:sldId id="268" r:id="rId11"/>
    <p:sldId id="265" r:id="rId12"/>
    <p:sldId id="269" r:id="rId13"/>
    <p:sldId id="271" r:id="rId14"/>
    <p:sldId id="272" r:id="rId15"/>
    <p:sldId id="274" r:id="rId16"/>
    <p:sldId id="267" r:id="rId17"/>
    <p:sldId id="276" r:id="rId18"/>
    <p:sldId id="275" r:id="rId19"/>
    <p:sldId id="273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7A042B0-D7F5-4E41-B6DA-4652EE460762}" type="datetimeFigureOut">
              <a:rPr lang="en-US" smtClean="0"/>
              <a:t>20/12/16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C898E03-C70C-134F-8B44-5E57E9C4541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5" Type="http://schemas.openxmlformats.org/officeDocument/2006/relationships/image" Target="../media/image9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5" Type="http://schemas.openxmlformats.org/officeDocument/2006/relationships/image" Target="../media/image9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5" Type="http://schemas.openxmlformats.org/officeDocument/2006/relationships/image" Target="../media/image9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1.jpeg"/><Relationship Id="rId5" Type="http://schemas.openxmlformats.org/officeDocument/2006/relationships/image" Target="../media/image9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9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5" Type="http://schemas.openxmlformats.org/officeDocument/2006/relationships/image" Target="../media/image9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jpeg"/><Relationship Id="rId5" Type="http://schemas.openxmlformats.org/officeDocument/2006/relationships/image" Target="../media/image9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jpeg"/><Relationship Id="rId5" Type="http://schemas.openxmlformats.org/officeDocument/2006/relationships/image" Target="../media/image9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5" Type="http://schemas.openxmlformats.org/officeDocument/2006/relationships/image" Target="../media/image9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jpeg"/><Relationship Id="rId5" Type="http://schemas.openxmlformats.org/officeDocument/2006/relationships/image" Target="../media/image9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5" Type="http://schemas.openxmlformats.org/officeDocument/2006/relationships/image" Target="../media/image9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5" Type="http://schemas.openxmlformats.org/officeDocument/2006/relationships/image" Target="../media/image9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5" Type="http://schemas.openxmlformats.org/officeDocument/2006/relationships/image" Target="../media/image9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5" Type="http://schemas.openxmlformats.org/officeDocument/2006/relationships/image" Target="../media/image9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5" Type="http://schemas.openxmlformats.org/officeDocument/2006/relationships/image" Target="../media/image9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5" Type="http://schemas.openxmlformats.org/officeDocument/2006/relationships/image" Target="../media/image9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5" Type="http://schemas.openxmlformats.org/officeDocument/2006/relationships/image" Target="../media/image9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5" Type="http://schemas.openxmlformats.org/officeDocument/2006/relationships/image" Target="../media/image9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377051" y="1361638"/>
            <a:ext cx="6380335" cy="29834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dirty="0" smtClean="0">
                <a:solidFill>
                  <a:srgbClr val="002060"/>
                </a:solidFill>
                <a:latin typeface="Adobe Garamond Pro Bold" pitchFamily="18" charset="-18"/>
              </a:rPr>
              <a:t>Projekt </a:t>
            </a:r>
          </a:p>
          <a:p>
            <a:r>
              <a:rPr lang="cs-CZ" sz="6600" dirty="0" smtClean="0">
                <a:solidFill>
                  <a:srgbClr val="002060"/>
                </a:solidFill>
                <a:latin typeface="Adobe Garamond Pro Bold" pitchFamily="18" charset="-18"/>
              </a:rPr>
              <a:t>Děti Dětem 2015/2016</a:t>
            </a:r>
            <a:endParaRPr lang="cs-CZ" sz="6600" dirty="0">
              <a:solidFill>
                <a:srgbClr val="002060"/>
              </a:solidFill>
              <a:latin typeface="Adobe Garamond Pro Bold" pitchFamily="18" charset="-18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7" name="02 Track 02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420"/>
    </mc:Choice>
    <mc:Fallback>
      <p:transition xmlns:p14="http://schemas.microsoft.com/office/powerpoint/2010/main" advClick="0" advTm="74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5" descr="Nepal-packages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9799" y="0"/>
            <a:ext cx="9323799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29521"/>
      </p:ext>
    </p:extLst>
  </p:cSld>
  <p:clrMapOvr>
    <a:masterClrMapping/>
  </p:clrMapOvr>
  <p:transition xmlns:p14="http://schemas.microsoft.com/office/powerpoint/2010/main" spd="slow" advTm="4909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3" descr="Obrázek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1786"/>
            <a:ext cx="9139943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45290"/>
      </p:ext>
    </p:extLst>
  </p:cSld>
  <p:clrMapOvr>
    <a:masterClrMapping/>
  </p:clrMapOvr>
  <p:transition xmlns:p14="http://schemas.microsoft.com/office/powerpoint/2010/main" spd="slow" advTm="5131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7" descr="10615 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86440"/>
      </p:ext>
    </p:extLst>
  </p:cSld>
  <p:clrMapOvr>
    <a:masterClrMapping/>
  </p:clrMapOvr>
  <p:transition xmlns:p14="http://schemas.microsoft.com/office/powerpoint/2010/main" spd="slow" advTm="499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1" descr="1st class_Studenka_Czech Republ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416211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04181"/>
      </p:ext>
    </p:extLst>
  </p:cSld>
  <p:clrMapOvr>
    <a:masterClrMapping/>
  </p:clrMapOvr>
  <p:transition xmlns:p14="http://schemas.microsoft.com/office/powerpoint/2010/main" spd="slow" advTm="5183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57200" y="274638"/>
            <a:ext cx="8229600" cy="9686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 smtClean="0">
                <a:solidFill>
                  <a:srgbClr val="002060"/>
                </a:solidFill>
                <a:latin typeface="Adobe Garamond Pro Bold" pitchFamily="18" charset="-18"/>
              </a:rPr>
              <a:t>50 českých škol</a:t>
            </a:r>
            <a:r>
              <a:rPr lang="cs-CZ" sz="3200" dirty="0">
                <a:solidFill>
                  <a:srgbClr val="002060"/>
                </a:solidFill>
                <a:latin typeface="Adobe Garamond Pro Bold" pitchFamily="18" charset="-18"/>
              </a:rPr>
              <a:t> </a:t>
            </a:r>
            <a:r>
              <a:rPr lang="cs-CZ" sz="3200" dirty="0" smtClean="0">
                <a:solidFill>
                  <a:srgbClr val="002060"/>
                </a:solidFill>
                <a:latin typeface="Adobe Garamond Pro Bold" pitchFamily="18" charset="-18"/>
              </a:rPr>
              <a:t>připravilo 5500 balíčků. </a:t>
            </a:r>
            <a:endParaRPr lang="cs-CZ" sz="3200" dirty="0">
              <a:solidFill>
                <a:srgbClr val="002060"/>
              </a:solidFill>
              <a:latin typeface="Adobe Garamond Pro Bold" pitchFamily="18" charset="-18"/>
            </a:endParaRPr>
          </a:p>
        </p:txBody>
      </p:sp>
      <p:pic>
        <p:nvPicPr>
          <p:cNvPr id="3" name="Obrázek 3" descr="sportovka_pro_nepal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924944"/>
            <a:ext cx="5292080" cy="3528053"/>
          </a:xfrm>
          <a:prstGeom prst="rect">
            <a:avLst/>
          </a:prstGeom>
        </p:spPr>
      </p:pic>
      <p:pic>
        <p:nvPicPr>
          <p:cNvPr id="4" name="Obrázek 4" descr="sportovka_pro_nepal31_emai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6770" y="1844824"/>
            <a:ext cx="4567718" cy="3456384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5359"/>
      </p:ext>
    </p:extLst>
  </p:cSld>
  <p:clrMapOvr>
    <a:masterClrMapping/>
  </p:clrMapOvr>
  <p:transition xmlns:p14="http://schemas.microsoft.com/office/powerpoint/2010/main" spd="slow" advTm="631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>
                <a:solidFill>
                  <a:srgbClr val="002060"/>
                </a:solidFill>
                <a:latin typeface="Adobe Garamond Pro Bold" pitchFamily="18" charset="-18"/>
              </a:rPr>
              <a:t>Balíčky se připravují na cestu…</a:t>
            </a:r>
            <a:endParaRPr lang="cs-CZ" dirty="0">
              <a:solidFill>
                <a:srgbClr val="002060"/>
              </a:solidFill>
              <a:latin typeface="Adobe Garamond Pro Bold" pitchFamily="18" charset="-18"/>
            </a:endParaRPr>
          </a:p>
        </p:txBody>
      </p:sp>
      <p:pic>
        <p:nvPicPr>
          <p:cNvPr id="3" name="Obrázek 11" descr="DSCN1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263592"/>
            <a:ext cx="8064896" cy="54006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13066"/>
      </p:ext>
    </p:extLst>
  </p:cSld>
  <p:clrMapOvr>
    <a:masterClrMapping/>
  </p:clrMapOvr>
  <p:transition xmlns:p14="http://schemas.microsoft.com/office/powerpoint/2010/main" spd="slow" advTm="6865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>
                <a:solidFill>
                  <a:srgbClr val="002060"/>
                </a:solidFill>
                <a:latin typeface="Adobe Garamond Pro Bold" pitchFamily="18" charset="-18"/>
              </a:rPr>
              <a:t>Cesta balíčků do Indie</a:t>
            </a:r>
            <a:endParaRPr lang="cs-CZ" dirty="0">
              <a:solidFill>
                <a:srgbClr val="002060"/>
              </a:solidFill>
              <a:latin typeface="Adobe Garamond Pro Bold" pitchFamily="18" charset="-18"/>
            </a:endParaRPr>
          </a:p>
        </p:txBody>
      </p:sp>
      <p:pic>
        <p:nvPicPr>
          <p:cNvPr id="3" name="Zástupný symbol pro obsah 3" descr="mapa-mund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772816"/>
            <a:ext cx="8229600" cy="4215940"/>
          </a:xfrm>
          <a:prstGeom prst="rect">
            <a:avLst/>
          </a:prstGeom>
        </p:spPr>
      </p:pic>
      <p:sp>
        <p:nvSpPr>
          <p:cNvPr id="4" name="Volný tvar 6"/>
          <p:cNvSpPr/>
          <p:nvPr/>
        </p:nvSpPr>
        <p:spPr>
          <a:xfrm>
            <a:off x="4319588" y="2505075"/>
            <a:ext cx="2224087" cy="1241425"/>
          </a:xfrm>
          <a:custGeom>
            <a:avLst/>
            <a:gdLst>
              <a:gd name="connsiteX0" fmla="*/ 404812 w 2224087"/>
              <a:gd name="connsiteY0" fmla="*/ 63500 h 1241425"/>
              <a:gd name="connsiteX1" fmla="*/ 376237 w 2224087"/>
              <a:gd name="connsiteY1" fmla="*/ 6350 h 1241425"/>
              <a:gd name="connsiteX2" fmla="*/ 290512 w 2224087"/>
              <a:gd name="connsiteY2" fmla="*/ 101600 h 1241425"/>
              <a:gd name="connsiteX3" fmla="*/ 58737 w 2224087"/>
              <a:gd name="connsiteY3" fmla="*/ 187325 h 1241425"/>
              <a:gd name="connsiteX4" fmla="*/ 65087 w 2224087"/>
              <a:gd name="connsiteY4" fmla="*/ 457200 h 1241425"/>
              <a:gd name="connsiteX5" fmla="*/ 449262 w 2224087"/>
              <a:gd name="connsiteY5" fmla="*/ 412750 h 1241425"/>
              <a:gd name="connsiteX6" fmla="*/ 642937 w 2224087"/>
              <a:gd name="connsiteY6" fmla="*/ 508000 h 1241425"/>
              <a:gd name="connsiteX7" fmla="*/ 925512 w 2224087"/>
              <a:gd name="connsiteY7" fmla="*/ 603250 h 1241425"/>
              <a:gd name="connsiteX8" fmla="*/ 1230312 w 2224087"/>
              <a:gd name="connsiteY8" fmla="*/ 1060450 h 1241425"/>
              <a:gd name="connsiteX9" fmla="*/ 1455737 w 2224087"/>
              <a:gd name="connsiteY9" fmla="*/ 1066800 h 1241425"/>
              <a:gd name="connsiteX10" fmla="*/ 2011362 w 2224087"/>
              <a:gd name="connsiteY10" fmla="*/ 1203325 h 1241425"/>
              <a:gd name="connsiteX11" fmla="*/ 2192337 w 2224087"/>
              <a:gd name="connsiteY11" fmla="*/ 838200 h 1241425"/>
              <a:gd name="connsiteX12" fmla="*/ 2201862 w 2224087"/>
              <a:gd name="connsiteY12" fmla="*/ 828675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087" h="1241425">
                <a:moveTo>
                  <a:pt x="404812" y="63500"/>
                </a:moveTo>
                <a:cubicBezTo>
                  <a:pt x="400049" y="31750"/>
                  <a:pt x="395287" y="0"/>
                  <a:pt x="376237" y="6350"/>
                </a:cubicBezTo>
                <a:cubicBezTo>
                  <a:pt x="357187" y="12700"/>
                  <a:pt x="343429" y="71438"/>
                  <a:pt x="290512" y="101600"/>
                </a:cubicBezTo>
                <a:cubicBezTo>
                  <a:pt x="237595" y="131763"/>
                  <a:pt x="96308" y="128058"/>
                  <a:pt x="58737" y="187325"/>
                </a:cubicBezTo>
                <a:cubicBezTo>
                  <a:pt x="21166" y="246592"/>
                  <a:pt x="0" y="419629"/>
                  <a:pt x="65087" y="457200"/>
                </a:cubicBezTo>
                <a:cubicBezTo>
                  <a:pt x="130174" y="494771"/>
                  <a:pt x="352954" y="404283"/>
                  <a:pt x="449262" y="412750"/>
                </a:cubicBezTo>
                <a:cubicBezTo>
                  <a:pt x="545570" y="421217"/>
                  <a:pt x="563562" y="476250"/>
                  <a:pt x="642937" y="508000"/>
                </a:cubicBezTo>
                <a:cubicBezTo>
                  <a:pt x="722312" y="539750"/>
                  <a:pt x="827616" y="511175"/>
                  <a:pt x="925512" y="603250"/>
                </a:cubicBezTo>
                <a:cubicBezTo>
                  <a:pt x="1023408" y="695325"/>
                  <a:pt x="1141941" y="983192"/>
                  <a:pt x="1230312" y="1060450"/>
                </a:cubicBezTo>
                <a:cubicBezTo>
                  <a:pt x="1318683" y="1137708"/>
                  <a:pt x="1325562" y="1042987"/>
                  <a:pt x="1455737" y="1066800"/>
                </a:cubicBezTo>
                <a:cubicBezTo>
                  <a:pt x="1585912" y="1090613"/>
                  <a:pt x="1888595" y="1241425"/>
                  <a:pt x="2011362" y="1203325"/>
                </a:cubicBezTo>
                <a:cubicBezTo>
                  <a:pt x="2134129" y="1165225"/>
                  <a:pt x="2160587" y="900642"/>
                  <a:pt x="2192337" y="838200"/>
                </a:cubicBezTo>
                <a:cubicBezTo>
                  <a:pt x="2224087" y="775758"/>
                  <a:pt x="2212974" y="802216"/>
                  <a:pt x="2201862" y="828675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10"/>
          <p:cNvSpPr txBox="1"/>
          <p:nvPr/>
        </p:nvSpPr>
        <p:spPr>
          <a:xfrm>
            <a:off x="3779912" y="2348880"/>
            <a:ext cx="11521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 smtClean="0">
                <a:solidFill>
                  <a:srgbClr val="C00000"/>
                </a:solidFill>
              </a:rPr>
              <a:t>HAMBURG</a:t>
            </a:r>
            <a:endParaRPr lang="cs-CZ" sz="1300" b="1" dirty="0">
              <a:solidFill>
                <a:srgbClr val="C00000"/>
              </a:solidFill>
            </a:endParaRPr>
          </a:p>
        </p:txBody>
      </p:sp>
      <p:sp>
        <p:nvSpPr>
          <p:cNvPr id="6" name="TextovéPole 11"/>
          <p:cNvSpPr txBox="1"/>
          <p:nvPr/>
        </p:nvSpPr>
        <p:spPr>
          <a:xfrm>
            <a:off x="6444208" y="3284984"/>
            <a:ext cx="8640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 smtClean="0">
                <a:solidFill>
                  <a:srgbClr val="C00000"/>
                </a:solidFill>
              </a:rPr>
              <a:t>KALKATA</a:t>
            </a:r>
            <a:endParaRPr lang="cs-CZ" sz="1300" b="1" dirty="0">
              <a:solidFill>
                <a:srgbClr val="C00000"/>
              </a:solidFill>
            </a:endParaRPr>
          </a:p>
        </p:txBody>
      </p:sp>
      <p:sp>
        <p:nvSpPr>
          <p:cNvPr id="7" name="TextovéPole 13"/>
          <p:cNvSpPr txBox="1"/>
          <p:nvPr/>
        </p:nvSpPr>
        <p:spPr>
          <a:xfrm>
            <a:off x="5868144" y="2996952"/>
            <a:ext cx="11521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 smtClean="0">
                <a:solidFill>
                  <a:srgbClr val="C00000"/>
                </a:solidFill>
              </a:rPr>
              <a:t>KATHMANDU</a:t>
            </a:r>
            <a:endParaRPr lang="cs-CZ" sz="1300" b="1" dirty="0">
              <a:solidFill>
                <a:srgbClr val="C00000"/>
              </a:solidFill>
            </a:endParaRPr>
          </a:p>
        </p:txBody>
      </p:sp>
      <p:sp>
        <p:nvSpPr>
          <p:cNvPr id="8" name="TextovéPole 16"/>
          <p:cNvSpPr txBox="1"/>
          <p:nvPr/>
        </p:nvSpPr>
        <p:spPr>
          <a:xfrm>
            <a:off x="4860032" y="2420888"/>
            <a:ext cx="720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 smtClean="0">
                <a:solidFill>
                  <a:srgbClr val="C00000"/>
                </a:solidFill>
              </a:rPr>
              <a:t>PRAHA</a:t>
            </a:r>
            <a:endParaRPr lang="cs-CZ" sz="1300" b="1" dirty="0">
              <a:solidFill>
                <a:srgbClr val="C00000"/>
              </a:solidFill>
            </a:endParaRPr>
          </a:p>
        </p:txBody>
      </p:sp>
      <p:sp>
        <p:nvSpPr>
          <p:cNvPr id="9" name="TextovéPole 17"/>
          <p:cNvSpPr txBox="1"/>
          <p:nvPr/>
        </p:nvSpPr>
        <p:spPr>
          <a:xfrm>
            <a:off x="1163052" y="4700544"/>
            <a:ext cx="3840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000" b="1" dirty="0" smtClean="0">
                <a:solidFill>
                  <a:srgbClr val="C00000"/>
                </a:solidFill>
              </a:rPr>
              <a:t> </a:t>
            </a:r>
            <a:r>
              <a:rPr lang="cs-CZ" sz="2000" b="1" dirty="0" smtClean="0">
                <a:solidFill>
                  <a:srgbClr val="C00000"/>
                </a:solidFill>
              </a:rPr>
              <a:t>Praha</a:t>
            </a:r>
          </a:p>
          <a:p>
            <a:pPr marL="342900" indent="-342900">
              <a:buFont typeface="Arial"/>
              <a:buChar char="•"/>
            </a:pPr>
            <a:r>
              <a:rPr lang="cs-CZ" sz="2000" b="1" dirty="0" smtClean="0">
                <a:solidFill>
                  <a:srgbClr val="C00000"/>
                </a:solidFill>
              </a:rPr>
              <a:t> </a:t>
            </a:r>
            <a:r>
              <a:rPr lang="cs-CZ" sz="2000" b="1" dirty="0" smtClean="0">
                <a:solidFill>
                  <a:srgbClr val="C00000"/>
                </a:solidFill>
              </a:rPr>
              <a:t>Hamburg</a:t>
            </a:r>
          </a:p>
          <a:p>
            <a:pPr marL="342900" indent="-342900">
              <a:buFont typeface="Arial"/>
              <a:buChar char="•"/>
            </a:pPr>
            <a:r>
              <a:rPr lang="cs-CZ" sz="2000" b="1" dirty="0" smtClean="0">
                <a:solidFill>
                  <a:srgbClr val="C00000"/>
                </a:solidFill>
              </a:rPr>
              <a:t> </a:t>
            </a:r>
            <a:r>
              <a:rPr lang="cs-CZ" sz="2000" b="1" dirty="0" smtClean="0">
                <a:solidFill>
                  <a:srgbClr val="C00000"/>
                </a:solidFill>
              </a:rPr>
              <a:t>Kalkata</a:t>
            </a:r>
            <a:endParaRPr lang="cs-CZ" sz="2000" b="1" dirty="0">
              <a:solidFill>
                <a:srgbClr val="C00000"/>
              </a:solidFill>
            </a:endParaRP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8294"/>
      </p:ext>
    </p:extLst>
  </p:cSld>
  <p:clrMapOvr>
    <a:masterClrMapping/>
  </p:clrMapOvr>
  <p:transition xmlns:p14="http://schemas.microsoft.com/office/powerpoint/2010/main" spd="slow" advTm="9007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 descr="bloacka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348880"/>
            <a:ext cx="7233544" cy="4032449"/>
          </a:xfrm>
          <a:prstGeom prst="rect">
            <a:avLst/>
          </a:prstGeom>
        </p:spPr>
      </p:pic>
      <p:sp>
        <p:nvSpPr>
          <p:cNvPr id="3" name="TextovéPole 6"/>
          <p:cNvSpPr txBox="1"/>
          <p:nvPr/>
        </p:nvSpPr>
        <p:spPr>
          <a:xfrm>
            <a:off x="395536" y="921888"/>
            <a:ext cx="82089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	</a:t>
            </a:r>
            <a:r>
              <a:rPr lang="cs-CZ" sz="2400" b="1" dirty="0">
                <a:solidFill>
                  <a:srgbClr val="002060"/>
                </a:solidFill>
              </a:rPr>
              <a:t>Nepál se ocitl na prahu občanské války.</a:t>
            </a:r>
          </a:p>
          <a:p>
            <a:pPr algn="ctr"/>
            <a:endParaRPr lang="cs-CZ" sz="1000" b="1" dirty="0">
              <a:solidFill>
                <a:srgbClr val="002060"/>
              </a:solidFill>
            </a:endParaRP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Vzbouřenci </a:t>
            </a:r>
            <a:r>
              <a:rPr lang="cs-CZ" sz="2400" b="1" dirty="0" smtClean="0">
                <a:solidFill>
                  <a:srgbClr val="002060"/>
                </a:solidFill>
              </a:rPr>
              <a:t>uzavřeli </a:t>
            </a:r>
            <a:r>
              <a:rPr lang="cs-CZ" sz="2400" b="1" dirty="0">
                <a:solidFill>
                  <a:srgbClr val="002060"/>
                </a:solidFill>
              </a:rPr>
              <a:t>jediné dva přechody </a:t>
            </a:r>
            <a:endParaRPr lang="cs-CZ" sz="2400" b="1" dirty="0" smtClean="0">
              <a:solidFill>
                <a:srgbClr val="002060"/>
              </a:solidFill>
            </a:endParaRP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na </a:t>
            </a:r>
            <a:r>
              <a:rPr lang="cs-CZ" sz="2400" b="1" dirty="0">
                <a:solidFill>
                  <a:srgbClr val="002060"/>
                </a:solidFill>
              </a:rPr>
              <a:t>hranicích s Indií.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" y="-90998"/>
            <a:ext cx="8229600" cy="10267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rgbClr val="002060"/>
                </a:solidFill>
              </a:rPr>
              <a:t>Co se však nestalo…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91278"/>
      </p:ext>
    </p:extLst>
  </p:cSld>
  <p:clrMapOvr>
    <a:masterClrMapping/>
  </p:clrMapOvr>
  <p:transition xmlns:p14="http://schemas.microsoft.com/office/powerpoint/2010/main" spd="slow" advTm="8009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6"/>
          <p:cNvSpPr txBox="1"/>
          <p:nvPr/>
        </p:nvSpPr>
        <p:spPr>
          <a:xfrm>
            <a:off x="240632" y="620688"/>
            <a:ext cx="850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2060"/>
                </a:solidFill>
              </a:rPr>
              <a:t> Několik měsíců se nákladní auta se zbožím </a:t>
            </a:r>
          </a:p>
          <a:p>
            <a:pPr algn="ctr"/>
            <a:r>
              <a:rPr lang="cs-CZ" sz="3200" b="1" dirty="0" smtClean="0">
                <a:solidFill>
                  <a:srgbClr val="002060"/>
                </a:solidFill>
              </a:rPr>
              <a:t>nemohla dostat do Nepálu.</a:t>
            </a:r>
            <a:endParaRPr lang="cs-CZ" sz="3200" b="1" dirty="0">
              <a:solidFill>
                <a:srgbClr val="002060"/>
              </a:solidFill>
            </a:endParaRPr>
          </a:p>
        </p:txBody>
      </p:sp>
      <p:pic>
        <p:nvPicPr>
          <p:cNvPr id="4" name="Obrázek 4" descr="la-fg-nepal-india-border-20150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831" y="1862136"/>
            <a:ext cx="7701432" cy="471046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8789"/>
      </p:ext>
    </p:extLst>
  </p:cSld>
  <p:clrMapOvr>
    <a:masterClrMapping/>
  </p:clrMapOvr>
  <p:transition xmlns:p14="http://schemas.microsoft.com/office/powerpoint/2010/main" spd="slow" advTm="7892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7" descr="46323784.c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1" y="1714549"/>
            <a:ext cx="7922659" cy="4738787"/>
          </a:xfrm>
          <a:prstGeom prst="rect">
            <a:avLst/>
          </a:prstGeom>
        </p:spPr>
      </p:pic>
      <p:sp>
        <p:nvSpPr>
          <p:cNvPr id="3" name="TextovéPole 6"/>
          <p:cNvSpPr txBox="1"/>
          <p:nvPr/>
        </p:nvSpPr>
        <p:spPr>
          <a:xfrm>
            <a:off x="240632" y="620688"/>
            <a:ext cx="850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 smtClean="0">
                <a:solidFill>
                  <a:srgbClr val="002060"/>
                </a:solidFill>
              </a:rPr>
              <a:t>Nemohly se tam dostat, bohužel,</a:t>
            </a:r>
          </a:p>
          <a:p>
            <a:pPr algn="ctr"/>
            <a:r>
              <a:rPr lang="cs-CZ" sz="3200" b="1" dirty="0" smtClean="0">
                <a:solidFill>
                  <a:srgbClr val="002060"/>
                </a:solidFill>
              </a:rPr>
              <a:t>ani naše balíčky.</a:t>
            </a:r>
            <a:endParaRPr lang="cs-CZ" sz="3200" b="1" dirty="0">
              <a:solidFill>
                <a:srgbClr val="00206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1268"/>
      </p:ext>
    </p:extLst>
  </p:cSld>
  <p:clrMapOvr>
    <a:masterClrMapping/>
  </p:clrMapOvr>
  <p:transition xmlns:p14="http://schemas.microsoft.com/office/powerpoint/2010/main" spd="slow" advTm="847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humanitarnisluzba.cz/sites/default/files/01%20k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284985"/>
            <a:ext cx="5285384" cy="31683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95536" y="260648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dirty="0" smtClean="0">
                <a:solidFill>
                  <a:srgbClr val="002060"/>
                </a:solidFill>
                <a:latin typeface="Adobe Garamond Pro Bold" pitchFamily="18" charset="-18"/>
              </a:rPr>
              <a:t>Jak to všechno začalo...</a:t>
            </a:r>
            <a:endParaRPr lang="cs-CZ" sz="4800" dirty="0">
              <a:solidFill>
                <a:srgbClr val="002060"/>
              </a:solidFill>
              <a:latin typeface="Adobe Garamond Pro Bold" pitchFamily="18" charset="-18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99592" y="1484784"/>
            <a:ext cx="7704856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 algn="ctr"/>
            <a:r>
              <a:rPr lang="cs-CZ" sz="2800" smtClean="0">
                <a:solidFill>
                  <a:srgbClr val="002060"/>
                </a:solidFill>
                <a:latin typeface="Adobe Caslon Pro Bold" pitchFamily="18" charset="-18"/>
              </a:rPr>
              <a:t>  V dubnu 2015 vypuklo v Nepálu</a:t>
            </a:r>
          </a:p>
          <a:p>
            <a:pPr indent="-216000" algn="ctr"/>
            <a:r>
              <a:rPr lang="cs-CZ" sz="2800" smtClean="0">
                <a:solidFill>
                  <a:srgbClr val="002060"/>
                </a:solidFill>
                <a:latin typeface="Adobe Caslon Pro Bold" pitchFamily="18" charset="-18"/>
              </a:rPr>
              <a:t> velké zemětřesení. </a:t>
            </a:r>
          </a:p>
          <a:p>
            <a:pPr indent="-216000" algn="ctr"/>
            <a:r>
              <a:rPr lang="cs-CZ" sz="2800" smtClean="0">
                <a:solidFill>
                  <a:srgbClr val="002060"/>
                </a:solidFill>
                <a:latin typeface="Adobe Caslon Pro Bold" pitchFamily="18" charset="-18"/>
              </a:rPr>
              <a:t>Bylo to největší zemětřesení od roku 1934.</a:t>
            </a:r>
            <a:endParaRPr lang="cs-CZ" sz="2800" dirty="0" smtClean="0">
              <a:solidFill>
                <a:srgbClr val="002060"/>
              </a:solidFill>
              <a:latin typeface="Adobe Caslon Pro Bold" pitchFamily="18" charset="-18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8588"/>
      </p:ext>
    </p:extLst>
  </p:cSld>
  <p:clrMapOvr>
    <a:masterClrMapping/>
  </p:clrMapOvr>
  <p:transition xmlns:p14="http://schemas.microsoft.com/office/powerpoint/2010/main" spd="slow" advTm="8447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6"/>
          <p:cNvSpPr txBox="1"/>
          <p:nvPr/>
        </p:nvSpPr>
        <p:spPr>
          <a:xfrm>
            <a:off x="240632" y="2190348"/>
            <a:ext cx="8507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002060"/>
                </a:solidFill>
              </a:rPr>
              <a:t>Naštěstí jsme našli</a:t>
            </a:r>
          </a:p>
          <a:p>
            <a:pPr algn="ctr"/>
            <a:endParaRPr lang="cs-CZ" sz="4400" b="1" dirty="0">
              <a:solidFill>
                <a:srgbClr val="002060"/>
              </a:solidFill>
            </a:endParaRPr>
          </a:p>
          <a:p>
            <a:pPr algn="ctr"/>
            <a:r>
              <a:rPr lang="cs-CZ" sz="4400" b="1" dirty="0" smtClean="0">
                <a:solidFill>
                  <a:srgbClr val="002060"/>
                </a:solidFill>
              </a:rPr>
              <a:t>jiné řešení...</a:t>
            </a:r>
            <a:endParaRPr lang="cs-CZ" sz="4400" b="1" dirty="0">
              <a:solidFill>
                <a:srgbClr val="00206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91281"/>
      </p:ext>
    </p:extLst>
  </p:cSld>
  <p:clrMapOvr>
    <a:masterClrMapping/>
  </p:clrMapOvr>
  <p:transition xmlns:p14="http://schemas.microsoft.com/office/powerpoint/2010/main" spd="slow" advTm="8745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4" descr="zemětřesení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460050" y="-315416"/>
            <a:ext cx="11787337" cy="799288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12798"/>
      </p:ext>
    </p:extLst>
  </p:cSld>
  <p:clrMapOvr>
    <a:masterClrMapping/>
  </p:clrMapOvr>
  <p:transition xmlns:p14="http://schemas.microsoft.com/office/powerpoint/2010/main" spd="slow" advTm="5646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7" descr="zemětřesení 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38253" y="-470644"/>
            <a:ext cx="10980712" cy="732864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54502"/>
      </p:ext>
    </p:extLst>
  </p:cSld>
  <p:clrMapOvr>
    <a:masterClrMapping/>
  </p:clrMapOvr>
  <p:transition xmlns:p14="http://schemas.microsoft.com/office/powerpoint/2010/main" spd="slow" advTm="6054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8" descr="zemětřesení 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3091" y="0"/>
            <a:ext cx="10851105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35165"/>
      </p:ext>
    </p:extLst>
  </p:cSld>
  <p:clrMapOvr>
    <a:masterClrMapping/>
  </p:clrMapOvr>
  <p:transition xmlns:p14="http://schemas.microsoft.com/office/powerpoint/2010/main" spd="slow" advTm="6262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5" descr="ctk-nepal-zemetreseni-deti_denik-6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0251" y="0"/>
            <a:ext cx="9537830" cy="715759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3308"/>
      </p:ext>
    </p:extLst>
  </p:cSld>
  <p:clrMapOvr>
    <a:masterClrMapping/>
  </p:clrMapOvr>
  <p:transition xmlns:p14="http://schemas.microsoft.com/office/powerpoint/2010/main" spd="slow" advTm="5609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57200" y="260648"/>
            <a:ext cx="8229600" cy="11162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dirty="0" smtClean="0">
                <a:solidFill>
                  <a:srgbClr val="002060"/>
                </a:solidFill>
                <a:latin typeface="Adobe Garamond Pro Bold" pitchFamily="18" charset="-18"/>
              </a:rPr>
              <a:t>Následky zemětřesení</a:t>
            </a:r>
            <a:endParaRPr lang="cs-CZ" sz="4800" dirty="0">
              <a:solidFill>
                <a:srgbClr val="002060"/>
              </a:solidFill>
              <a:latin typeface="Adobe Garamond Pro Bold" pitchFamily="18" charset="-18"/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1336842" y="1484784"/>
            <a:ext cx="7555637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cs-CZ" sz="2800" dirty="0" smtClean="0">
                <a:solidFill>
                  <a:srgbClr val="002060"/>
                </a:solidFill>
                <a:latin typeface="Adobe Caslon Pro Bold" pitchFamily="18" charset="-18"/>
              </a:rPr>
              <a:t>Tisíce lidí zemřelo nebo bylo zraněno</a:t>
            </a:r>
          </a:p>
          <a:p>
            <a:pPr marL="457200" indent="-457200" algn="l">
              <a:buFont typeface="Arial"/>
              <a:buChar char="•"/>
            </a:pPr>
            <a:r>
              <a:rPr lang="cs-CZ" sz="2800" dirty="0" smtClean="0">
                <a:solidFill>
                  <a:srgbClr val="002060"/>
                </a:solidFill>
                <a:latin typeface="Adobe Caslon Pro Bold" pitchFamily="18" charset="-18"/>
              </a:rPr>
              <a:t>Mnoho domů a škol bylo zničeno</a:t>
            </a:r>
            <a:endParaRPr lang="cs-CZ" sz="2800" dirty="0">
              <a:solidFill>
                <a:srgbClr val="002060"/>
              </a:solidFill>
              <a:latin typeface="Adobe Caslon Pro Bold" pitchFamily="18" charset="-18"/>
            </a:endParaRPr>
          </a:p>
        </p:txBody>
      </p:sp>
      <p:pic>
        <p:nvPicPr>
          <p:cNvPr id="4" name="Obrázek 4" descr="nepal kids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780928"/>
            <a:ext cx="5256584" cy="36004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87085"/>
      </p:ext>
    </p:extLst>
  </p:cSld>
  <p:clrMapOvr>
    <a:masterClrMapping/>
  </p:clrMapOvr>
  <p:transition xmlns:p14="http://schemas.microsoft.com/office/powerpoint/2010/main" spd="slow" advTm="8072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57200" y="194430"/>
            <a:ext cx="8229600" cy="13541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>
                <a:solidFill>
                  <a:srgbClr val="002060"/>
                </a:solidFill>
                <a:latin typeface="Adobe Garamond Pro Bold" pitchFamily="18" charset="-18"/>
              </a:rPr>
              <a:t>Projekt </a:t>
            </a:r>
            <a:r>
              <a:rPr lang="cs-CZ" dirty="0" err="1" smtClean="0">
                <a:solidFill>
                  <a:srgbClr val="002060"/>
                </a:solidFill>
                <a:latin typeface="Adobe Garamond Pro Bold" pitchFamily="18" charset="-18"/>
              </a:rPr>
              <a:t>Kids</a:t>
            </a:r>
            <a:r>
              <a:rPr lang="cs-CZ" dirty="0" smtClean="0">
                <a:solidFill>
                  <a:srgbClr val="002060"/>
                </a:solidFill>
                <a:latin typeface="Adobe Garamond Pro Bold" pitchFamily="18" charset="-18"/>
              </a:rPr>
              <a:t> to </a:t>
            </a:r>
            <a:r>
              <a:rPr lang="cs-CZ" dirty="0" err="1" smtClean="0">
                <a:solidFill>
                  <a:srgbClr val="002060"/>
                </a:solidFill>
                <a:latin typeface="Adobe Garamond Pro Bold" pitchFamily="18" charset="-18"/>
              </a:rPr>
              <a:t>Kids</a:t>
            </a:r>
            <a:endParaRPr lang="cs-CZ" dirty="0">
              <a:solidFill>
                <a:srgbClr val="002060"/>
              </a:solidFill>
              <a:latin typeface="Adobe Garamond Pro Bold" pitchFamily="18" charset="-18"/>
            </a:endParaRPr>
          </a:p>
          <a:p>
            <a:pPr algn="ctr"/>
            <a:r>
              <a:rPr lang="cs-CZ" dirty="0" smtClean="0">
                <a:solidFill>
                  <a:srgbClr val="002060"/>
                </a:solidFill>
                <a:latin typeface="Adobe Garamond Pro Bold" pitchFamily="18" charset="-18"/>
              </a:rPr>
              <a:t>Děti dětem</a:t>
            </a:r>
            <a:endParaRPr lang="cs-CZ" dirty="0">
              <a:solidFill>
                <a:srgbClr val="002060"/>
              </a:solidFill>
              <a:latin typeface="Adobe Garamond Pro Bold" pitchFamily="18" charset="-18"/>
            </a:endParaRPr>
          </a:p>
        </p:txBody>
      </p:sp>
      <p:pic>
        <p:nvPicPr>
          <p:cNvPr id="3" name="Obrázek 10" descr="1.A_proNepá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484784"/>
            <a:ext cx="7772979" cy="518457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07488"/>
      </p:ext>
    </p:extLst>
  </p:cSld>
  <p:clrMapOvr>
    <a:masterClrMapping/>
  </p:clrMapOvr>
  <p:transition xmlns:p14="http://schemas.microsoft.com/office/powerpoint/2010/main" spd="slow" advTm="5652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6" descr="P1100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5495"/>
      </p:ext>
    </p:extLst>
  </p:cSld>
  <p:clrMapOvr>
    <a:masterClrMapping/>
  </p:clrMapOvr>
  <p:transition xmlns:p14="http://schemas.microsoft.com/office/powerpoint/2010/main" spd="slow" advTm="5333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136</TotalTime>
  <Words>117</Words>
  <Application>Microsoft Macintosh PowerPoint</Application>
  <PresentationFormat>On-screen Show (4:3)</PresentationFormat>
  <Paragraphs>33</Paragraphs>
  <Slides>20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Abhisar</dc:creator>
  <cp:lastModifiedBy>Abhisar</cp:lastModifiedBy>
  <cp:revision>19</cp:revision>
  <dcterms:created xsi:type="dcterms:W3CDTF">2016-12-20T11:30:33Z</dcterms:created>
  <dcterms:modified xsi:type="dcterms:W3CDTF">2016-12-20T13:47:26Z</dcterms:modified>
</cp:coreProperties>
</file>